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75" r:id="rId14"/>
    <p:sldId id="268" r:id="rId15"/>
    <p:sldId id="270" r:id="rId16"/>
    <p:sldId id="271" r:id="rId17"/>
    <p:sldId id="269" r:id="rId18"/>
    <p:sldId id="272" r:id="rId19"/>
    <p:sldId id="273"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p:cViewPr varScale="1">
        <p:scale>
          <a:sx n="69" d="100"/>
          <a:sy n="69" d="100"/>
        </p:scale>
        <p:origin x="-142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902FBB-6062-4691-B596-706D1FAF3144}" type="datetimeFigureOut">
              <a:rPr lang="en-US" smtClean="0"/>
              <a:t>10/18/2011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B001D3-03FC-4E3A-B0EF-D3538F8AA9F8}" type="slidenum">
              <a:rPr lang="en-US" smtClean="0"/>
              <a:t>‹#›</a:t>
            </a:fld>
            <a:endParaRPr lang="en-US"/>
          </a:p>
        </p:txBody>
      </p:sp>
    </p:spTree>
    <p:extLst>
      <p:ext uri="{BB962C8B-B14F-4D97-AF65-F5344CB8AC3E}">
        <p14:creationId xmlns:p14="http://schemas.microsoft.com/office/powerpoint/2010/main" val="3705099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01D3-03FC-4E3A-B0EF-D3538F8AA9F8}" type="slidenum">
              <a:rPr lang="en-US" smtClean="0"/>
              <a:t>16</a:t>
            </a:fld>
            <a:endParaRPr lang="en-US"/>
          </a:p>
        </p:txBody>
      </p:sp>
    </p:spTree>
    <p:extLst>
      <p:ext uri="{BB962C8B-B14F-4D97-AF65-F5344CB8AC3E}">
        <p14:creationId xmlns:p14="http://schemas.microsoft.com/office/powerpoint/2010/main" val="839668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F5A18C-26BA-4E84-9D72-F9F848302283}" type="datetime1">
              <a:rPr lang="en-US" smtClean="0"/>
              <a:t>10/18/2011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924AF8B-397C-4527-B8FE-A54A1BC0E61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363E22-09BD-4AE5-A0CF-5BED50F953BE}" type="datetime1">
              <a:rPr lang="en-US" smtClean="0"/>
              <a:t>10/18/2011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4AF8B-397C-4527-B8FE-A54A1BC0E61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7DACBB-A723-4A10-A593-48F5D9E3EC12}" type="datetime1">
              <a:rPr lang="en-US" smtClean="0"/>
              <a:t>10/18/2011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4AF8B-397C-4527-B8FE-A54A1BC0E61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AC7331-3788-4BB6-AFC5-0B8BBA26F1F7}" type="datetime1">
              <a:rPr lang="en-US" smtClean="0"/>
              <a:t>10/18/2011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4AF8B-397C-4527-B8FE-A54A1BC0E61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67C662C-4F39-4634-BC67-C41692CF2AB8}" type="datetime1">
              <a:rPr lang="en-US" smtClean="0"/>
              <a:t>10/18/2011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4AF8B-397C-4527-B8FE-A54A1BC0E61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4E1D2A4-595F-4222-ACAF-A9C7D1C8261E}" type="datetime1">
              <a:rPr lang="en-US" smtClean="0"/>
              <a:t>10/18/2011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4AF8B-397C-4527-B8FE-A54A1BC0E61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248B26B-E3B1-4C63-820A-31168A23B8FC}" type="datetime1">
              <a:rPr lang="en-US" smtClean="0"/>
              <a:t>10/18/2011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24AF8B-397C-4527-B8FE-A54A1BC0E61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A5964E-CEF7-494F-B66C-554FA2F66340}" type="datetime1">
              <a:rPr lang="en-US" smtClean="0"/>
              <a:t>10/18/2011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24AF8B-397C-4527-B8FE-A54A1BC0E61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D1567B-9E29-49A6-89DC-9B6646896662}" type="datetime1">
              <a:rPr lang="en-US" smtClean="0"/>
              <a:t>10/18/2011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24AF8B-397C-4527-B8FE-A54A1BC0E61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5C5BACB-B112-4F4D-9A09-274007305192}" type="datetime1">
              <a:rPr lang="en-US" smtClean="0"/>
              <a:t>10/18/2011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4AF8B-397C-4527-B8FE-A54A1BC0E61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D703ED5-28CF-40BD-96B2-F987BAD2C164}" type="datetime1">
              <a:rPr lang="en-US" smtClean="0"/>
              <a:t>10/18/2011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924AF8B-397C-4527-B8FE-A54A1BC0E612}"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4BCEEF0-E387-459F-9420-B1E12B044D04}" type="datetime1">
              <a:rPr lang="en-US" smtClean="0"/>
              <a:t>10/18/2011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924AF8B-397C-4527-B8FE-A54A1BC0E612}"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1"/>
            <a:ext cx="7772400" cy="1847850"/>
          </a:xfrm>
        </p:spPr>
        <p:txBody>
          <a:bodyPr>
            <a:normAutofit fontScale="90000"/>
          </a:bodyPr>
          <a:lstStyle/>
          <a:p>
            <a:pPr algn="ctr"/>
            <a:r>
              <a:rPr lang="en-US" dirty="0" smtClean="0"/>
              <a:t>Real-Time Signal Transition Software for</a:t>
            </a:r>
            <a:br>
              <a:rPr lang="en-US" dirty="0" smtClean="0"/>
            </a:br>
            <a:r>
              <a:rPr lang="en-US" dirty="0" smtClean="0"/>
              <a:t>Advanced Traffic Controller</a:t>
            </a:r>
            <a:endParaRPr lang="en-US" dirty="0"/>
          </a:p>
        </p:txBody>
      </p:sp>
      <p:sp>
        <p:nvSpPr>
          <p:cNvPr id="3" name="Subtitle 2"/>
          <p:cNvSpPr>
            <a:spLocks noGrp="1"/>
          </p:cNvSpPr>
          <p:nvPr>
            <p:ph type="subTitle" idx="1"/>
          </p:nvPr>
        </p:nvSpPr>
        <p:spPr>
          <a:xfrm>
            <a:off x="533400" y="5562600"/>
            <a:ext cx="7854696" cy="1752600"/>
          </a:xfrm>
        </p:spPr>
        <p:txBody>
          <a:bodyPr/>
          <a:lstStyle/>
          <a:p>
            <a:r>
              <a:rPr lang="en-US" i="1" dirty="0"/>
              <a:t>Advanced Technologies Incorporated</a:t>
            </a:r>
            <a:r>
              <a:rPr lang="en-US" dirty="0"/>
              <a:t> (</a:t>
            </a:r>
            <a:r>
              <a:rPr lang="en-US" dirty="0" smtClean="0"/>
              <a:t>ATI)</a:t>
            </a:r>
            <a:endParaRPr lang="en-US" dirty="0"/>
          </a:p>
        </p:txBody>
      </p:sp>
    </p:spTree>
    <p:extLst>
      <p:ext uri="{BB962C8B-B14F-4D97-AF65-F5344CB8AC3E}">
        <p14:creationId xmlns:p14="http://schemas.microsoft.com/office/powerpoint/2010/main" val="817374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Comparison of Existing Software</a:t>
            </a:r>
            <a:endParaRPr lang="en-US" dirty="0"/>
          </a:p>
        </p:txBody>
      </p:sp>
      <p:sp>
        <p:nvSpPr>
          <p:cNvPr id="4" name="Content Placeholder 3"/>
          <p:cNvSpPr>
            <a:spLocks noGrp="1"/>
          </p:cNvSpPr>
          <p:nvPr>
            <p:ph sz="half" idx="1"/>
          </p:nvPr>
        </p:nvSpPr>
        <p:spPr/>
        <p:txBody>
          <a:bodyPr>
            <a:normAutofit fontScale="77500" lnSpcReduction="20000"/>
          </a:bodyPr>
          <a:lstStyle/>
          <a:p>
            <a:pPr marL="0" indent="0" algn="ctr">
              <a:buNone/>
            </a:pPr>
            <a:r>
              <a:rPr lang="en-US" b="1" dirty="0" smtClean="0"/>
              <a:t>MITSIM</a:t>
            </a:r>
          </a:p>
          <a:p>
            <a:r>
              <a:rPr lang="en-US" dirty="0" smtClean="0"/>
              <a:t>MIT’s Intelligent Transportation Systems (MITSIM)</a:t>
            </a:r>
          </a:p>
          <a:p>
            <a:r>
              <a:rPr lang="en-US" dirty="0" smtClean="0"/>
              <a:t>Open source software.</a:t>
            </a:r>
          </a:p>
          <a:p>
            <a:r>
              <a:rPr lang="en-US" dirty="0" smtClean="0"/>
              <a:t>Simulates an eight-phase dual-ring traffic signal controller, among many other configurations.</a:t>
            </a:r>
          </a:p>
          <a:p>
            <a:r>
              <a:rPr lang="en-US" dirty="0" smtClean="0"/>
              <a:t>.118 page users manual.</a:t>
            </a:r>
          </a:p>
          <a:p>
            <a:r>
              <a:rPr lang="en-US" dirty="0" smtClean="0"/>
              <a:t>The average McCabe complexity figure for the TMS C++ classes is 23.92.</a:t>
            </a:r>
          </a:p>
          <a:p>
            <a:r>
              <a:rPr lang="en-US" dirty="0" smtClean="0"/>
              <a:t>That might be overlooked if the code was adequately commented, but, the comment to code ratio is only 10 percent.</a:t>
            </a:r>
            <a:endParaRPr lang="en-US" dirty="0"/>
          </a:p>
        </p:txBody>
      </p:sp>
      <p:sp>
        <p:nvSpPr>
          <p:cNvPr id="5" name="Content Placeholder 4"/>
          <p:cNvSpPr>
            <a:spLocks noGrp="1"/>
          </p:cNvSpPr>
          <p:nvPr>
            <p:ph sz="half" idx="2"/>
          </p:nvPr>
        </p:nvSpPr>
        <p:spPr/>
        <p:txBody>
          <a:bodyPr>
            <a:normAutofit fontScale="70000" lnSpcReduction="20000"/>
          </a:bodyPr>
          <a:lstStyle/>
          <a:p>
            <a:pPr marL="0" indent="0" algn="ctr">
              <a:buNone/>
            </a:pPr>
            <a:r>
              <a:rPr lang="en-US" b="1" dirty="0" smtClean="0"/>
              <a:t>ATI STAGE I</a:t>
            </a:r>
          </a:p>
          <a:p>
            <a:r>
              <a:rPr lang="en-US" dirty="0" smtClean="0"/>
              <a:t>Use software developed by ATI during initial Stage I with the following caveats:</a:t>
            </a:r>
          </a:p>
          <a:p>
            <a:pPr lvl="1"/>
            <a:r>
              <a:rPr lang="en-US" dirty="0" smtClean="0"/>
              <a:t>1)Use sponsors in-depth knowledge of the TSCP software to ensure our software contains the same base functionality.</a:t>
            </a:r>
          </a:p>
          <a:p>
            <a:pPr lvl="1"/>
            <a:r>
              <a:rPr lang="en-US" dirty="0" smtClean="0"/>
              <a:t>2) Use the interfaces developed by Dr. Marco </a:t>
            </a:r>
            <a:r>
              <a:rPr lang="en-US" dirty="0" err="1" smtClean="0"/>
              <a:t>Zennaro</a:t>
            </a:r>
            <a:r>
              <a:rPr lang="en-US" dirty="0" smtClean="0"/>
              <a:t> as guide when porting finished software to an ATC.</a:t>
            </a:r>
          </a:p>
          <a:p>
            <a:pPr lvl="1"/>
            <a:r>
              <a:rPr lang="en-US" dirty="0" smtClean="0"/>
              <a:t>3)Use the MIT developed MITSIM documentation as a guide when developing SCOPE installation.</a:t>
            </a:r>
          </a:p>
          <a:p>
            <a:pPr lvl="1"/>
            <a:r>
              <a:rPr lang="en-US" dirty="0" smtClean="0"/>
              <a:t>Instructions and user's manual.</a:t>
            </a:r>
            <a:endParaRPr lang="en-US" dirty="0"/>
          </a:p>
        </p:txBody>
      </p:sp>
      <p:sp>
        <p:nvSpPr>
          <p:cNvPr id="3" name="Slide Number Placeholder 2"/>
          <p:cNvSpPr>
            <a:spLocks noGrp="1"/>
          </p:cNvSpPr>
          <p:nvPr>
            <p:ph type="sldNum" sz="quarter" idx="12"/>
          </p:nvPr>
        </p:nvSpPr>
        <p:spPr/>
        <p:txBody>
          <a:bodyPr/>
          <a:lstStyle/>
          <a:p>
            <a:fld id="{9924AF8B-397C-4527-B8FE-A54A1BC0E612}" type="slidenum">
              <a:rPr lang="en-US" smtClean="0"/>
              <a:t>10</a:t>
            </a:fld>
            <a:endParaRPr lang="en-US"/>
          </a:p>
        </p:txBody>
      </p:sp>
    </p:spTree>
    <p:extLst>
      <p:ext uri="{BB962C8B-B14F-4D97-AF65-F5344CB8AC3E}">
        <p14:creationId xmlns:p14="http://schemas.microsoft.com/office/powerpoint/2010/main" val="1439617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Comparision</a:t>
            </a:r>
            <a:r>
              <a:rPr lang="en-US" dirty="0" smtClean="0"/>
              <a:t> of Existing Software</a:t>
            </a:r>
            <a:endParaRPr lang="en-US" dirty="0"/>
          </a:p>
        </p:txBody>
      </p:sp>
      <p:sp>
        <p:nvSpPr>
          <p:cNvPr id="4" name="Content Placeholder 3"/>
          <p:cNvSpPr>
            <a:spLocks noGrp="1"/>
          </p:cNvSpPr>
          <p:nvPr>
            <p:ph sz="half" idx="1"/>
          </p:nvPr>
        </p:nvSpPr>
        <p:spPr/>
        <p:txBody>
          <a:bodyPr>
            <a:normAutofit fontScale="70000" lnSpcReduction="20000"/>
          </a:bodyPr>
          <a:lstStyle/>
          <a:p>
            <a:pPr marL="0" indent="0" algn="ctr">
              <a:buNone/>
            </a:pPr>
            <a:r>
              <a:rPr lang="en-US" b="1" dirty="0" smtClean="0"/>
              <a:t>PATH</a:t>
            </a:r>
          </a:p>
          <a:p>
            <a:r>
              <a:rPr lang="en-US" dirty="0" smtClean="0"/>
              <a:t>California Partners for Advanced Transit and Highways (PATH)</a:t>
            </a:r>
          </a:p>
          <a:p>
            <a:r>
              <a:rPr lang="en-US" dirty="0" smtClean="0"/>
              <a:t>Dr. Marco </a:t>
            </a:r>
            <a:r>
              <a:rPr lang="en-US" dirty="0" err="1" smtClean="0"/>
              <a:t>Zennaro</a:t>
            </a:r>
            <a:r>
              <a:rPr lang="en-US" dirty="0" smtClean="0"/>
              <a:t> developed the Berkeley Adaptive Traffic Control System Protocol (Berkeley ATCP2070) at the University of California Berkeley. </a:t>
            </a:r>
          </a:p>
          <a:p>
            <a:r>
              <a:rPr lang="en-US" dirty="0" smtClean="0"/>
              <a:t>Developed specifically for the </a:t>
            </a:r>
            <a:r>
              <a:rPr lang="en-US" dirty="0" err="1" smtClean="0"/>
              <a:t>Econolite</a:t>
            </a:r>
            <a:r>
              <a:rPr lang="en-US" dirty="0" smtClean="0"/>
              <a:t> Model 2070 Advanced Traffic Controller. </a:t>
            </a:r>
          </a:p>
          <a:p>
            <a:r>
              <a:rPr lang="en-US" dirty="0" smtClean="0"/>
              <a:t>Released under GPLv2 in May of 2008 and its current (and only) version is 1.0. </a:t>
            </a:r>
          </a:p>
          <a:p>
            <a:r>
              <a:rPr lang="en-US" dirty="0" smtClean="0"/>
              <a:t>All initialization logic is hard-coded.</a:t>
            </a:r>
          </a:p>
          <a:p>
            <a:r>
              <a:rPr lang="en-US" dirty="0" smtClean="0"/>
              <a:t>Magic numbers are used.</a:t>
            </a:r>
          </a:p>
          <a:p>
            <a:r>
              <a:rPr lang="en-US" dirty="0" smtClean="0"/>
              <a:t>Threading not used.</a:t>
            </a:r>
            <a:endParaRPr lang="en-US" dirty="0"/>
          </a:p>
        </p:txBody>
      </p:sp>
      <p:sp>
        <p:nvSpPr>
          <p:cNvPr id="5" name="Content Placeholder 4"/>
          <p:cNvSpPr>
            <a:spLocks noGrp="1"/>
          </p:cNvSpPr>
          <p:nvPr>
            <p:ph sz="half" idx="2"/>
          </p:nvPr>
        </p:nvSpPr>
        <p:spPr/>
        <p:txBody>
          <a:bodyPr>
            <a:normAutofit fontScale="70000" lnSpcReduction="20000"/>
          </a:bodyPr>
          <a:lstStyle/>
          <a:p>
            <a:pPr marL="0" indent="0" algn="ctr">
              <a:buNone/>
            </a:pPr>
            <a:r>
              <a:rPr lang="en-US" b="1" dirty="0" smtClean="0"/>
              <a:t>Selected Approach</a:t>
            </a:r>
          </a:p>
          <a:p>
            <a:r>
              <a:rPr lang="en-US" dirty="0" smtClean="0"/>
              <a:t>Dual redundant base traffic intersection controller prototype as part of the Stage I approach.</a:t>
            </a:r>
          </a:p>
          <a:p>
            <a:r>
              <a:rPr lang="en-US" dirty="0" smtClean="0"/>
              <a:t>This prototype could control an intersection and contained the railroad preemption concept of NCHRP 3-66.</a:t>
            </a:r>
          </a:p>
          <a:p>
            <a:r>
              <a:rPr lang="en-US" dirty="0" smtClean="0"/>
              <a:t>The prototype used a configuration file to “define” the intersection. The number of intersection approaches, traffic signals, lanes, and crosswalks are all modifiable without software constraints.</a:t>
            </a:r>
          </a:p>
          <a:p>
            <a:r>
              <a:rPr lang="en-US" dirty="0" smtClean="0"/>
              <a:t>Safety Critical (Dual Redundant, Software Watchdog Timers, Protected Types, Exception Handling)</a:t>
            </a:r>
            <a:endParaRPr lang="en-US" dirty="0"/>
          </a:p>
        </p:txBody>
      </p:sp>
      <p:sp>
        <p:nvSpPr>
          <p:cNvPr id="3" name="Slide Number Placeholder 2"/>
          <p:cNvSpPr>
            <a:spLocks noGrp="1"/>
          </p:cNvSpPr>
          <p:nvPr>
            <p:ph type="sldNum" sz="quarter" idx="12"/>
          </p:nvPr>
        </p:nvSpPr>
        <p:spPr/>
        <p:txBody>
          <a:bodyPr/>
          <a:lstStyle/>
          <a:p>
            <a:fld id="{9924AF8B-397C-4527-B8FE-A54A1BC0E612}" type="slidenum">
              <a:rPr lang="en-US" smtClean="0"/>
              <a:t>11</a:t>
            </a:fld>
            <a:endParaRPr lang="en-US"/>
          </a:p>
        </p:txBody>
      </p:sp>
    </p:spTree>
    <p:extLst>
      <p:ext uri="{BB962C8B-B14F-4D97-AF65-F5344CB8AC3E}">
        <p14:creationId xmlns:p14="http://schemas.microsoft.com/office/powerpoint/2010/main" val="10245427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Modes of Operation</a:t>
            </a:r>
            <a:endParaRPr lang="en-US" dirty="0"/>
          </a:p>
        </p:txBody>
      </p:sp>
      <p:sp>
        <p:nvSpPr>
          <p:cNvPr id="3" name="Content Placeholder 2"/>
          <p:cNvSpPr>
            <a:spLocks noGrp="1"/>
          </p:cNvSpPr>
          <p:nvPr>
            <p:ph sz="half" idx="1"/>
          </p:nvPr>
        </p:nvSpPr>
        <p:spPr/>
        <p:txBody>
          <a:bodyPr>
            <a:normAutofit fontScale="70000" lnSpcReduction="20000"/>
          </a:bodyPr>
          <a:lstStyle/>
          <a:p>
            <a:pPr marL="0" indent="0" algn="ctr">
              <a:buNone/>
            </a:pPr>
            <a:r>
              <a:rPr lang="en-US" b="1" dirty="0" smtClean="0"/>
              <a:t>PRE-TIMED</a:t>
            </a:r>
            <a:endParaRPr lang="en-US" dirty="0" smtClean="0"/>
          </a:p>
          <a:p>
            <a:r>
              <a:rPr lang="en-US" dirty="0" smtClean="0"/>
              <a:t>A pre-timed controller has a predetermined and fixed cycle length, phase plan, and phase times. </a:t>
            </a:r>
          </a:p>
          <a:p>
            <a:r>
              <a:rPr lang="en-US" dirty="0" smtClean="0"/>
              <a:t>Coordinating with adjacent pre-timed signals easy, since the start and end of green are predictable. </a:t>
            </a:r>
          </a:p>
          <a:p>
            <a:r>
              <a:rPr lang="en-US" dirty="0" smtClean="0"/>
              <a:t>Pre-timed control is ideally suited to closely spaced intersections where traffic volumes and patterns are consistent on a daily or day-of-week basis. </a:t>
            </a:r>
          </a:p>
          <a:p>
            <a:r>
              <a:rPr lang="en-US" dirty="0" smtClean="0"/>
              <a:t>Best suited to intersections where three or fewer phases are needed</a:t>
            </a:r>
            <a:endParaRPr lang="en-US" dirty="0"/>
          </a:p>
        </p:txBody>
      </p:sp>
      <p:sp>
        <p:nvSpPr>
          <p:cNvPr id="4" name="Content Placeholder 3"/>
          <p:cNvSpPr>
            <a:spLocks noGrp="1"/>
          </p:cNvSpPr>
          <p:nvPr>
            <p:ph sz="half" idx="2"/>
          </p:nvPr>
        </p:nvSpPr>
        <p:spPr/>
        <p:txBody>
          <a:bodyPr>
            <a:normAutofit fontScale="70000" lnSpcReduction="20000"/>
          </a:bodyPr>
          <a:lstStyle/>
          <a:p>
            <a:pPr marL="0" indent="0" algn="ctr">
              <a:buNone/>
            </a:pPr>
            <a:r>
              <a:rPr lang="en-US" b="1" dirty="0" smtClean="0"/>
              <a:t>ACTUATED</a:t>
            </a:r>
          </a:p>
          <a:p>
            <a:r>
              <a:rPr lang="en-US" dirty="0" smtClean="0"/>
              <a:t>For an actuated controller cycle length, phase plan and phase times are controlled by detector actuations.</a:t>
            </a:r>
          </a:p>
          <a:p>
            <a:r>
              <a:rPr lang="en-US" dirty="0" smtClean="0"/>
              <a:t>Phasing represents the fundamental method by which a traffic signal accommodates the various users at an intersection in a safe and efficient manner.</a:t>
            </a:r>
            <a:endParaRPr lang="en-US" dirty="0"/>
          </a:p>
        </p:txBody>
      </p:sp>
      <p:sp>
        <p:nvSpPr>
          <p:cNvPr id="5" name="Slide Number Placeholder 4"/>
          <p:cNvSpPr>
            <a:spLocks noGrp="1"/>
          </p:cNvSpPr>
          <p:nvPr>
            <p:ph type="sldNum" sz="quarter" idx="12"/>
          </p:nvPr>
        </p:nvSpPr>
        <p:spPr/>
        <p:txBody>
          <a:bodyPr/>
          <a:lstStyle/>
          <a:p>
            <a:fld id="{9924AF8B-397C-4527-B8FE-A54A1BC0E612}" type="slidenum">
              <a:rPr lang="en-US" smtClean="0"/>
              <a:t>12</a:t>
            </a:fld>
            <a:endParaRPr lang="en-US"/>
          </a:p>
        </p:txBody>
      </p:sp>
    </p:spTree>
    <p:extLst>
      <p:ext uri="{BB962C8B-B14F-4D97-AF65-F5344CB8AC3E}">
        <p14:creationId xmlns:p14="http://schemas.microsoft.com/office/powerpoint/2010/main" val="24692641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Modes of Operation</a:t>
            </a:r>
            <a:endParaRPr lang="en-US" dirty="0"/>
          </a:p>
        </p:txBody>
      </p:sp>
      <p:sp>
        <p:nvSpPr>
          <p:cNvPr id="4" name="Content Placeholder 3"/>
          <p:cNvSpPr>
            <a:spLocks noGrp="1"/>
          </p:cNvSpPr>
          <p:nvPr>
            <p:ph sz="half" idx="1"/>
          </p:nvPr>
        </p:nvSpPr>
        <p:spPr>
          <a:xfrm>
            <a:off x="457200" y="5761037"/>
            <a:ext cx="8229600" cy="792163"/>
          </a:xfrm>
        </p:spPr>
        <p:txBody>
          <a:bodyPr>
            <a:normAutofit fontScale="92500"/>
          </a:bodyPr>
          <a:lstStyle/>
          <a:p>
            <a:pPr marL="0" indent="0" algn="ctr">
              <a:buNone/>
            </a:pPr>
            <a:r>
              <a:rPr lang="en-US" dirty="0"/>
              <a:t>Phase Pair Diagram </a:t>
            </a:r>
            <a:r>
              <a:rPr lang="en-US" dirty="0" smtClean="0"/>
              <a:t>(left) </a:t>
            </a:r>
            <a:r>
              <a:rPr lang="en-US" dirty="0"/>
              <a:t>Ring And Barrier </a:t>
            </a:r>
            <a:r>
              <a:rPr lang="en-US" dirty="0" smtClean="0"/>
              <a:t>Diagram (right)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83842"/>
            <a:ext cx="3276600" cy="3049649"/>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334971"/>
            <a:ext cx="4191000" cy="234738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9924AF8B-397C-4527-B8FE-A54A1BC0E612}" type="slidenum">
              <a:rPr lang="en-US" smtClean="0"/>
              <a:t>13</a:t>
            </a:fld>
            <a:endParaRPr lang="en-US"/>
          </a:p>
        </p:txBody>
      </p:sp>
    </p:spTree>
    <p:extLst>
      <p:ext uri="{BB962C8B-B14F-4D97-AF65-F5344CB8AC3E}">
        <p14:creationId xmlns:p14="http://schemas.microsoft.com/office/powerpoint/2010/main" val="1027837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Modes of Operation</a:t>
            </a:r>
            <a:endParaRPr lang="en-US" dirty="0"/>
          </a:p>
        </p:txBody>
      </p:sp>
      <p:sp>
        <p:nvSpPr>
          <p:cNvPr id="4" name="Content Placeholder 3"/>
          <p:cNvSpPr>
            <a:spLocks noGrp="1"/>
          </p:cNvSpPr>
          <p:nvPr>
            <p:ph sz="half" idx="1"/>
          </p:nvPr>
        </p:nvSpPr>
        <p:spPr>
          <a:xfrm>
            <a:off x="457200" y="1874837"/>
            <a:ext cx="8229600" cy="4754563"/>
          </a:xfrm>
        </p:spPr>
        <p:txBody>
          <a:bodyPr>
            <a:noAutofit/>
          </a:bodyPr>
          <a:lstStyle/>
          <a:p>
            <a:pPr marL="0" indent="0" algn="ctr">
              <a:buNone/>
            </a:pPr>
            <a:r>
              <a:rPr lang="en-US" sz="1750" b="1" dirty="0" smtClean="0"/>
              <a:t>Actuated and Advanced Concepts</a:t>
            </a:r>
            <a:endParaRPr lang="en-US" sz="1750" dirty="0" smtClean="0"/>
          </a:p>
          <a:p>
            <a:r>
              <a:rPr lang="en-US" sz="1750" dirty="0" smtClean="0"/>
              <a:t>Presence (Semi-Actuated) – the major road Phases remain green permanently until a actuated call on a minor </a:t>
            </a:r>
            <a:r>
              <a:rPr lang="en-US" sz="1750" dirty="0"/>
              <a:t>P</a:t>
            </a:r>
            <a:r>
              <a:rPr lang="en-US" sz="1750" dirty="0" smtClean="0"/>
              <a:t>hase is detected.  The minor phase </a:t>
            </a:r>
            <a:r>
              <a:rPr lang="en-US" sz="1750" smtClean="0"/>
              <a:t>runs once and </a:t>
            </a:r>
            <a:r>
              <a:rPr lang="en-US" sz="1750" dirty="0" smtClean="0"/>
              <a:t>then returns control to the major road phases.</a:t>
            </a:r>
            <a:endParaRPr lang="en-US" sz="1750" dirty="0" smtClean="0"/>
          </a:p>
          <a:p>
            <a:r>
              <a:rPr lang="en-US" sz="1750" dirty="0" smtClean="0"/>
              <a:t>Gap </a:t>
            </a:r>
            <a:r>
              <a:rPr lang="en-US" sz="1750" dirty="0" smtClean="0"/>
              <a:t>Out - A type of actuated operation for a given phase where the phase terminates due to a lack of vehicle calls within a specific period of </a:t>
            </a:r>
            <a:r>
              <a:rPr lang="en-US" sz="1750" dirty="0" smtClean="0"/>
              <a:t>time.</a:t>
            </a:r>
            <a:endParaRPr lang="en-US" sz="1750" dirty="0" smtClean="0"/>
          </a:p>
          <a:p>
            <a:r>
              <a:rPr lang="en-US" sz="1750" dirty="0" smtClean="0"/>
              <a:t>Gap Reduction - </a:t>
            </a:r>
            <a:r>
              <a:rPr lang="en-US" sz="1750" dirty="0"/>
              <a:t>A type of actuated operation for a given phase where the phase terminates due to a lack of vehicle calls within a specific period of </a:t>
            </a:r>
            <a:r>
              <a:rPr lang="en-US" sz="1750" dirty="0" smtClean="0"/>
              <a:t>time, which </a:t>
            </a:r>
            <a:r>
              <a:rPr lang="en-US" sz="1750" dirty="0" smtClean="0"/>
              <a:t>is reduced after a specified period.</a:t>
            </a:r>
          </a:p>
          <a:p>
            <a:r>
              <a:rPr lang="en-US" sz="1750" dirty="0" smtClean="0"/>
              <a:t>Recall - A call is placed for a specified phase each time the controller is servicing a conflicting phase. This will ensure that the specified phase will be serviced again. Types of recall include soft, minimum, maximum, and pedestrian.</a:t>
            </a:r>
          </a:p>
          <a:p>
            <a:r>
              <a:rPr lang="en-US" sz="1750" dirty="0" smtClean="0"/>
              <a:t>Minimum Recall - A parameter which results in a phase being called and timed for its minimum green time whether or not a vehicle is present.</a:t>
            </a:r>
          </a:p>
          <a:p>
            <a:r>
              <a:rPr lang="en-US" sz="1750" dirty="0" smtClean="0"/>
              <a:t>Maximum Recall - </a:t>
            </a:r>
            <a:r>
              <a:rPr lang="en-US" sz="1750" dirty="0"/>
              <a:t>A parameter which results in a phase being called and timed for its </a:t>
            </a:r>
            <a:r>
              <a:rPr lang="en-US" sz="1750" dirty="0" smtClean="0"/>
              <a:t>maximum green </a:t>
            </a:r>
            <a:r>
              <a:rPr lang="en-US" sz="1750" dirty="0"/>
              <a:t>time whether or not a vehicle is present.</a:t>
            </a:r>
          </a:p>
        </p:txBody>
      </p:sp>
      <p:sp>
        <p:nvSpPr>
          <p:cNvPr id="3" name="Slide Number Placeholder 2"/>
          <p:cNvSpPr>
            <a:spLocks noGrp="1"/>
          </p:cNvSpPr>
          <p:nvPr>
            <p:ph type="sldNum" sz="quarter" idx="12"/>
          </p:nvPr>
        </p:nvSpPr>
        <p:spPr/>
        <p:txBody>
          <a:bodyPr/>
          <a:lstStyle/>
          <a:p>
            <a:fld id="{9924AF8B-397C-4527-B8FE-A54A1BC0E612}" type="slidenum">
              <a:rPr lang="en-US" smtClean="0"/>
              <a:t>14</a:t>
            </a:fld>
            <a:endParaRPr lang="en-US"/>
          </a:p>
        </p:txBody>
      </p:sp>
    </p:spTree>
    <p:extLst>
      <p:ext uri="{BB962C8B-B14F-4D97-AF65-F5344CB8AC3E}">
        <p14:creationId xmlns:p14="http://schemas.microsoft.com/office/powerpoint/2010/main" val="29966698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Software Description</a:t>
            </a:r>
            <a:endParaRPr lang="en-US" dirty="0"/>
          </a:p>
        </p:txBody>
      </p:sp>
      <p:sp>
        <p:nvSpPr>
          <p:cNvPr id="6" name="Content Placeholder 5"/>
          <p:cNvSpPr>
            <a:spLocks noGrp="1"/>
          </p:cNvSpPr>
          <p:nvPr>
            <p:ph idx="1"/>
          </p:nvPr>
        </p:nvSpPr>
        <p:spPr/>
        <p:txBody>
          <a:bodyPr>
            <a:normAutofit/>
          </a:bodyPr>
          <a:lstStyle/>
          <a:p>
            <a:r>
              <a:rPr lang="en-US" dirty="0" smtClean="0"/>
              <a:t>C++/Ada95</a:t>
            </a:r>
          </a:p>
          <a:p>
            <a:r>
              <a:rPr lang="en-US" dirty="0" smtClean="0"/>
              <a:t>Runs on Linux</a:t>
            </a:r>
          </a:p>
          <a:p>
            <a:r>
              <a:rPr lang="en-US" dirty="0" smtClean="0"/>
              <a:t>PowerPC Architecture</a:t>
            </a:r>
          </a:p>
          <a:p>
            <a:r>
              <a:rPr lang="en-US" dirty="0" smtClean="0"/>
              <a:t>Runs on Peek ATC &amp; </a:t>
            </a:r>
            <a:r>
              <a:rPr lang="en-US" dirty="0" err="1" smtClean="0"/>
              <a:t>Phytec</a:t>
            </a:r>
            <a:r>
              <a:rPr lang="en-US" dirty="0" smtClean="0"/>
              <a:t> PowerPC</a:t>
            </a:r>
          </a:p>
          <a:p>
            <a:r>
              <a:rPr lang="en-US" dirty="0" smtClean="0"/>
              <a:t>Settings Configurable on</a:t>
            </a:r>
          </a:p>
          <a:p>
            <a:pPr lvl="1"/>
            <a:r>
              <a:rPr lang="en-US" dirty="0" smtClean="0"/>
              <a:t>Java GUI</a:t>
            </a:r>
          </a:p>
          <a:p>
            <a:pPr lvl="1"/>
            <a:r>
              <a:rPr lang="en-US" dirty="0" smtClean="0"/>
              <a:t>Android Tablet</a:t>
            </a:r>
          </a:p>
          <a:p>
            <a:pPr lvl="1"/>
            <a:r>
              <a:rPr lang="en-US" dirty="0" smtClean="0"/>
              <a:t>PEEK LCD</a:t>
            </a:r>
            <a:endParaRPr lang="en-US" dirty="0"/>
          </a:p>
        </p:txBody>
      </p:sp>
      <p:sp>
        <p:nvSpPr>
          <p:cNvPr id="2" name="Slide Number Placeholder 1"/>
          <p:cNvSpPr>
            <a:spLocks noGrp="1"/>
          </p:cNvSpPr>
          <p:nvPr>
            <p:ph type="sldNum" sz="quarter" idx="12"/>
          </p:nvPr>
        </p:nvSpPr>
        <p:spPr/>
        <p:txBody>
          <a:bodyPr/>
          <a:lstStyle/>
          <a:p>
            <a:fld id="{9924AF8B-397C-4527-B8FE-A54A1BC0E612}" type="slidenum">
              <a:rPr lang="en-US" smtClean="0"/>
              <a:t>15</a:t>
            </a:fld>
            <a:endParaRPr lang="en-US"/>
          </a:p>
        </p:txBody>
      </p:sp>
    </p:spTree>
    <p:extLst>
      <p:ext uri="{BB962C8B-B14F-4D97-AF65-F5344CB8AC3E}">
        <p14:creationId xmlns:p14="http://schemas.microsoft.com/office/powerpoint/2010/main" val="116019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System Architecture</a:t>
            </a:r>
            <a:endParaRPr lang="en-US"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5518" y="1905000"/>
            <a:ext cx="5916705" cy="4572000"/>
          </a:xfrm>
        </p:spPr>
      </p:pic>
      <p:sp>
        <p:nvSpPr>
          <p:cNvPr id="3" name="Slide Number Placeholder 2"/>
          <p:cNvSpPr>
            <a:spLocks noGrp="1"/>
          </p:cNvSpPr>
          <p:nvPr>
            <p:ph type="sldNum" sz="quarter" idx="12"/>
          </p:nvPr>
        </p:nvSpPr>
        <p:spPr/>
        <p:txBody>
          <a:bodyPr/>
          <a:lstStyle/>
          <a:p>
            <a:fld id="{9924AF8B-397C-4527-B8FE-A54A1BC0E612}" type="slidenum">
              <a:rPr lang="en-US" smtClean="0"/>
              <a:t>16</a:t>
            </a:fld>
            <a:endParaRPr lang="en-US"/>
          </a:p>
        </p:txBody>
      </p:sp>
    </p:spTree>
    <p:extLst>
      <p:ext uri="{BB962C8B-B14F-4D97-AF65-F5344CB8AC3E}">
        <p14:creationId xmlns:p14="http://schemas.microsoft.com/office/powerpoint/2010/main" val="35940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Objectives of SCOPE</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Create open source traffic control software, developed using only open source toolsets.</a:t>
            </a:r>
          </a:p>
          <a:p>
            <a:r>
              <a:rPr lang="en-US" dirty="0" smtClean="0"/>
              <a:t>Create dual redundant safety-critical traffic control software.</a:t>
            </a:r>
          </a:p>
          <a:p>
            <a:r>
              <a:rPr lang="en-US" dirty="0" smtClean="0"/>
              <a:t>Expose software fault information, which is currently proprietary.</a:t>
            </a:r>
          </a:p>
          <a:p>
            <a:r>
              <a:rPr lang="en-US" dirty="0" smtClean="0"/>
              <a:t>Provide a platform for traffic control research.</a:t>
            </a:r>
          </a:p>
          <a:p>
            <a:r>
              <a:rPr lang="en-US" dirty="0" smtClean="0"/>
              <a:t>Increase traffic control software efficiency and stability.</a:t>
            </a:r>
          </a:p>
          <a:p>
            <a:r>
              <a:rPr lang="en-US" dirty="0" smtClean="0"/>
              <a:t>Spur interest in traffic signal control.</a:t>
            </a:r>
          </a:p>
          <a:p>
            <a:r>
              <a:rPr lang="en-US" dirty="0" smtClean="0"/>
              <a:t>Allow third-parties to alter traffic control logic to best meet a given city’s needs.</a:t>
            </a:r>
          </a:p>
          <a:p>
            <a:r>
              <a:rPr lang="en-US" dirty="0" smtClean="0"/>
              <a:t>Advance the DOT’s initiative of the Connected Vehicle.</a:t>
            </a:r>
            <a:endParaRPr lang="en-US" dirty="0"/>
          </a:p>
        </p:txBody>
      </p:sp>
      <p:sp>
        <p:nvSpPr>
          <p:cNvPr id="2" name="Slide Number Placeholder 1"/>
          <p:cNvSpPr>
            <a:spLocks noGrp="1"/>
          </p:cNvSpPr>
          <p:nvPr>
            <p:ph type="sldNum" sz="quarter" idx="12"/>
          </p:nvPr>
        </p:nvSpPr>
        <p:spPr/>
        <p:txBody>
          <a:bodyPr/>
          <a:lstStyle/>
          <a:p>
            <a:fld id="{9924AF8B-397C-4527-B8FE-A54A1BC0E612}" type="slidenum">
              <a:rPr lang="en-US" smtClean="0"/>
              <a:t>17</a:t>
            </a:fld>
            <a:endParaRPr lang="en-US"/>
          </a:p>
        </p:txBody>
      </p:sp>
    </p:spTree>
    <p:extLst>
      <p:ext uri="{BB962C8B-B14F-4D97-AF65-F5344CB8AC3E}">
        <p14:creationId xmlns:p14="http://schemas.microsoft.com/office/powerpoint/2010/main" val="4000790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Model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SCOPE makes use of the Traffic </a:t>
            </a:r>
            <a:r>
              <a:rPr lang="en-US" dirty="0" err="1" smtClean="0"/>
              <a:t>EXperimental</a:t>
            </a:r>
            <a:r>
              <a:rPr lang="en-US" dirty="0" smtClean="0"/>
              <a:t> Analytical Simulation (TEXAS) Model for Intersection Traffic.</a:t>
            </a:r>
          </a:p>
          <a:p>
            <a:r>
              <a:rPr lang="en-US" dirty="0" smtClean="0"/>
              <a:t>Microscopic single-intersection vehicular traffic simulation model of an at-grade intersection or diamond interchange.</a:t>
            </a:r>
          </a:p>
          <a:p>
            <a:r>
              <a:rPr lang="en-US" dirty="0" smtClean="0"/>
              <a:t>Model allows simulation of three to six leg intersections, with a maximum of six inbound and six outbound lanes per leg.</a:t>
            </a:r>
          </a:p>
          <a:p>
            <a:r>
              <a:rPr lang="en-US" dirty="0" smtClean="0"/>
              <a:t>Interface classes written to allow the primary software to communicate with the TEXAS Model FORTRAN code.</a:t>
            </a:r>
          </a:p>
          <a:p>
            <a:r>
              <a:rPr lang="en-US" dirty="0" smtClean="0"/>
              <a:t>Allowed SCOPE to be tested in a single intersection environment.</a:t>
            </a:r>
          </a:p>
          <a:p>
            <a:r>
              <a:rPr lang="en-US" dirty="0" smtClean="0"/>
              <a:t>Hardware-in-the-Loop (HITL) using SCOPE’s Controller Interface </a:t>
            </a:r>
            <a:r>
              <a:rPr lang="en-US" smtClean="0"/>
              <a:t>Device software coupled to TEXAS Model.</a:t>
            </a:r>
            <a:endParaRPr lang="en-US" dirty="0"/>
          </a:p>
        </p:txBody>
      </p:sp>
      <p:sp>
        <p:nvSpPr>
          <p:cNvPr id="4" name="Slide Number Placeholder 3"/>
          <p:cNvSpPr>
            <a:spLocks noGrp="1"/>
          </p:cNvSpPr>
          <p:nvPr>
            <p:ph type="sldNum" sz="quarter" idx="12"/>
          </p:nvPr>
        </p:nvSpPr>
        <p:spPr/>
        <p:txBody>
          <a:bodyPr/>
          <a:lstStyle/>
          <a:p>
            <a:fld id="{9924AF8B-397C-4527-B8FE-A54A1BC0E612}" type="slidenum">
              <a:rPr lang="en-US" smtClean="0"/>
              <a:t>18</a:t>
            </a:fld>
            <a:endParaRPr lang="en-US"/>
          </a:p>
        </p:txBody>
      </p:sp>
    </p:spTree>
    <p:extLst>
      <p:ext uri="{BB962C8B-B14F-4D97-AF65-F5344CB8AC3E}">
        <p14:creationId xmlns:p14="http://schemas.microsoft.com/office/powerpoint/2010/main" val="186988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a:t>
            </a:r>
            <a:endParaRPr lang="en-US" dirty="0"/>
          </a:p>
        </p:txBody>
      </p:sp>
      <p:sp>
        <p:nvSpPr>
          <p:cNvPr id="3" name="Content Placeholder 2"/>
          <p:cNvSpPr>
            <a:spLocks noGrp="1"/>
          </p:cNvSpPr>
          <p:nvPr>
            <p:ph idx="1"/>
          </p:nvPr>
        </p:nvSpPr>
        <p:spPr/>
        <p:txBody>
          <a:bodyPr>
            <a:noAutofit/>
          </a:bodyPr>
          <a:lstStyle/>
          <a:p>
            <a:r>
              <a:rPr lang="en-US" sz="2400" dirty="0" smtClean="0"/>
              <a:t>Testing to occur at Turner-Fairbank Highway Research Center.</a:t>
            </a:r>
          </a:p>
          <a:p>
            <a:r>
              <a:rPr lang="en-US" sz="2400" dirty="0"/>
              <a:t>The TFHRC contains an intelligent test intersection used for intersection collision avoidance systems </a:t>
            </a:r>
            <a:r>
              <a:rPr lang="en-US" sz="2400" dirty="0" smtClean="0"/>
              <a:t>.</a:t>
            </a:r>
          </a:p>
          <a:p>
            <a:r>
              <a:rPr lang="en-US" sz="2400" dirty="0" smtClean="0"/>
              <a:t>Performing </a:t>
            </a:r>
            <a:r>
              <a:rPr lang="en-US" sz="2400" dirty="0"/>
              <a:t>formal qualification at this intersection at TFHRC </a:t>
            </a:r>
            <a:r>
              <a:rPr lang="en-US" sz="2400" dirty="0" smtClean="0"/>
              <a:t>will allow </a:t>
            </a:r>
            <a:r>
              <a:rPr lang="en-US" sz="2400" dirty="0"/>
              <a:t>ATI </a:t>
            </a:r>
            <a:r>
              <a:rPr lang="en-US" sz="2400" dirty="0" smtClean="0"/>
              <a:t>to use live actuators and traffic.</a:t>
            </a:r>
            <a:endParaRPr lang="en-US" sz="2400" dirty="0"/>
          </a:p>
          <a:p>
            <a:endParaRPr lang="en-US" sz="2400" dirty="0"/>
          </a:p>
        </p:txBody>
      </p:sp>
      <p:pic>
        <p:nvPicPr>
          <p:cNvPr id="2050" name="graphics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084" y="4495800"/>
            <a:ext cx="2867025"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graphics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4495800"/>
            <a:ext cx="2886075"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9924AF8B-397C-4527-B8FE-A54A1BC0E612}" type="slidenum">
              <a:rPr lang="en-US" smtClean="0"/>
              <a:t>19</a:t>
            </a:fld>
            <a:endParaRPr lang="en-US"/>
          </a:p>
        </p:txBody>
      </p:sp>
    </p:spTree>
    <p:extLst>
      <p:ext uri="{BB962C8B-B14F-4D97-AF65-F5344CB8AC3E}">
        <p14:creationId xmlns:p14="http://schemas.microsoft.com/office/powerpoint/2010/main" val="3622797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smtClean="0"/>
              <a:t>Signal Control Program Environment (SCOPE)</a:t>
            </a:r>
          </a:p>
          <a:p>
            <a:r>
              <a:rPr lang="en-US" dirty="0" smtClean="0"/>
              <a:t>Advanced Traffic Controller (ATC)</a:t>
            </a:r>
          </a:p>
          <a:p>
            <a:r>
              <a:rPr lang="en-US" dirty="0" smtClean="0"/>
              <a:t>8 phase NEMA logic</a:t>
            </a:r>
          </a:p>
          <a:p>
            <a:r>
              <a:rPr lang="en-US" dirty="0" smtClean="0"/>
              <a:t>Developed under  an SBIR initiative of U.S. Department of Transportation</a:t>
            </a:r>
          </a:p>
          <a:p>
            <a:r>
              <a:rPr lang="en-US" dirty="0" smtClean="0"/>
              <a:t>Safety-critical, software logic redundant, open source traffic signal control software</a:t>
            </a:r>
          </a:p>
          <a:p>
            <a:r>
              <a:rPr lang="en-US" dirty="0" smtClean="0"/>
              <a:t>Developed under the initiative of U.S. Department of Transportation</a:t>
            </a:r>
            <a:endParaRPr lang="en-US" dirty="0"/>
          </a:p>
        </p:txBody>
      </p:sp>
      <p:sp>
        <p:nvSpPr>
          <p:cNvPr id="4" name="Slide Number Placeholder 3"/>
          <p:cNvSpPr>
            <a:spLocks noGrp="1"/>
          </p:cNvSpPr>
          <p:nvPr>
            <p:ph type="sldNum" sz="quarter" idx="12"/>
          </p:nvPr>
        </p:nvSpPr>
        <p:spPr/>
        <p:txBody>
          <a:bodyPr/>
          <a:lstStyle/>
          <a:p>
            <a:fld id="{9924AF8B-397C-4527-B8FE-A54A1BC0E612}" type="slidenum">
              <a:rPr lang="en-US" smtClean="0"/>
              <a:t>2</a:t>
            </a:fld>
            <a:endParaRPr lang="en-US"/>
          </a:p>
        </p:txBody>
      </p:sp>
    </p:spTree>
    <p:extLst>
      <p:ext uri="{BB962C8B-B14F-4D97-AF65-F5344CB8AC3E}">
        <p14:creationId xmlns:p14="http://schemas.microsoft.com/office/powerpoint/2010/main" val="2412548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943100"/>
            <a:ext cx="3810000" cy="2857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309539400"/>
              </p:ext>
            </p:extLst>
          </p:nvPr>
        </p:nvGraphicFramePr>
        <p:xfrm>
          <a:off x="4343400" y="1524000"/>
          <a:ext cx="4038600" cy="3186162"/>
        </p:xfrm>
        <a:graphic>
          <a:graphicData uri="http://schemas.openxmlformats.org/presentationml/2006/ole">
            <mc:AlternateContent xmlns:mc="http://schemas.openxmlformats.org/markup-compatibility/2006">
              <mc:Choice xmlns:v="urn:schemas-microsoft-com:vml" Requires="v">
                <p:oleObj spid="_x0000_s3092" name="Bitmap Image" r:id="rId4" imgW="5047619" imgH="4505954" progId="Paint.Picture">
                  <p:embed/>
                </p:oleObj>
              </mc:Choice>
              <mc:Fallback>
                <p:oleObj name="Bitmap Image" r:id="rId4" imgW="5047619" imgH="4505954"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524000"/>
                        <a:ext cx="4038600" cy="3186162"/>
                      </a:xfrm>
                      <a:prstGeom prst="rect">
                        <a:avLst/>
                      </a:prstGeom>
                      <a:solidFill>
                        <a:srgbClr val="FFFFFF"/>
                      </a:solidFill>
                    </p:spPr>
                  </p:pic>
                </p:oleObj>
              </mc:Fallback>
            </mc:AlternateContent>
          </a:graphicData>
        </a:graphic>
      </p:graphicFrame>
      <p:pic>
        <p:nvPicPr>
          <p:cNvPr id="3078" name="Picture 6" descr="Screenshot-5554_android3"/>
          <p:cNvPicPr>
            <a:picLocks noChangeAspect="1" noChangeArrowheads="1"/>
          </p:cNvPicPr>
          <p:nvPr/>
        </p:nvPicPr>
        <p:blipFill>
          <a:blip r:embed="rId6" cstate="print">
            <a:extLst>
              <a:ext uri="{28A0092B-C50C-407E-A947-70E740481C1C}">
                <a14:useLocalDpi xmlns:a14="http://schemas.microsoft.com/office/drawing/2010/main" val="0"/>
              </a:ext>
            </a:extLst>
          </a:blip>
          <a:srcRect b="3632"/>
          <a:stretch>
            <a:fillRect/>
          </a:stretch>
        </p:blipFill>
        <p:spPr bwMode="auto">
          <a:xfrm>
            <a:off x="2209800" y="4038600"/>
            <a:ext cx="5076825" cy="262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9924AF8B-397C-4527-B8FE-A54A1BC0E612}" type="slidenum">
              <a:rPr lang="en-US" smtClean="0"/>
              <a:t>20</a:t>
            </a:fld>
            <a:endParaRPr lang="en-US"/>
          </a:p>
        </p:txBody>
      </p:sp>
    </p:spTree>
    <p:extLst>
      <p:ext uri="{BB962C8B-B14F-4D97-AF65-F5344CB8AC3E}">
        <p14:creationId xmlns:p14="http://schemas.microsoft.com/office/powerpoint/2010/main" val="3966133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Disadvantages of Current Approach</a:t>
            </a:r>
            <a:endParaRPr lang="en-US" dirty="0"/>
          </a:p>
        </p:txBody>
      </p:sp>
      <p:sp>
        <p:nvSpPr>
          <p:cNvPr id="3" name="Content Placeholder 2"/>
          <p:cNvSpPr>
            <a:spLocks noGrp="1"/>
          </p:cNvSpPr>
          <p:nvPr>
            <p:ph idx="1"/>
          </p:nvPr>
        </p:nvSpPr>
        <p:spPr/>
        <p:txBody>
          <a:bodyPr/>
          <a:lstStyle/>
          <a:p>
            <a:r>
              <a:rPr lang="en-US" dirty="0" smtClean="0"/>
              <a:t>proprietary</a:t>
            </a:r>
          </a:p>
          <a:p>
            <a:r>
              <a:rPr lang="en-US" dirty="0" smtClean="0"/>
              <a:t>sole-source acquisitions</a:t>
            </a:r>
          </a:p>
          <a:p>
            <a:r>
              <a:rPr lang="en-US" dirty="0" smtClean="0"/>
              <a:t>long-term contracts</a:t>
            </a:r>
          </a:p>
          <a:p>
            <a:r>
              <a:rPr lang="en-US" dirty="0" smtClean="0"/>
              <a:t>inflated costs</a:t>
            </a:r>
          </a:p>
          <a:p>
            <a:r>
              <a:rPr lang="en-US" dirty="0" smtClean="0"/>
              <a:t>promotes non-competition</a:t>
            </a:r>
          </a:p>
          <a:p>
            <a:r>
              <a:rPr lang="en-US" dirty="0" smtClean="0"/>
              <a:t>kills innovation</a:t>
            </a:r>
            <a:endParaRPr lang="en-US" dirty="0"/>
          </a:p>
        </p:txBody>
      </p:sp>
      <p:sp>
        <p:nvSpPr>
          <p:cNvPr id="4" name="TextBox 3"/>
          <p:cNvSpPr txBox="1"/>
          <p:nvPr/>
        </p:nvSpPr>
        <p:spPr>
          <a:xfrm>
            <a:off x="304799" y="5410200"/>
            <a:ext cx="8617527" cy="923330"/>
          </a:xfrm>
          <a:prstGeom prst="rect">
            <a:avLst/>
          </a:prstGeom>
          <a:noFill/>
        </p:spPr>
        <p:txBody>
          <a:bodyPr wrap="square" rtlCol="0">
            <a:spAutoFit/>
          </a:bodyPr>
          <a:lstStyle/>
          <a:p>
            <a:r>
              <a:rPr lang="en-US" i="1" dirty="0" smtClean="0"/>
              <a:t>"when electrical contractors pay inflated prices …they are passed on to the taxpayers. Primarily what we're looking at is to make sure that these guys stop so that taxpayers don't get stuck with the tab“ - California State Attorney's Office</a:t>
            </a:r>
            <a:endParaRPr lang="en-US" i="1" dirty="0"/>
          </a:p>
        </p:txBody>
      </p:sp>
      <p:sp>
        <p:nvSpPr>
          <p:cNvPr id="5" name="Slide Number Placeholder 4"/>
          <p:cNvSpPr>
            <a:spLocks noGrp="1"/>
          </p:cNvSpPr>
          <p:nvPr>
            <p:ph type="sldNum" sz="quarter" idx="12"/>
          </p:nvPr>
        </p:nvSpPr>
        <p:spPr/>
        <p:txBody>
          <a:bodyPr/>
          <a:lstStyle/>
          <a:p>
            <a:fld id="{9924AF8B-397C-4527-B8FE-A54A1BC0E612}" type="slidenum">
              <a:rPr lang="en-US" smtClean="0"/>
              <a:t>3</a:t>
            </a:fld>
            <a:endParaRPr lang="en-US"/>
          </a:p>
        </p:txBody>
      </p:sp>
    </p:spTree>
    <p:extLst>
      <p:ext uri="{BB962C8B-B14F-4D97-AF65-F5344CB8AC3E}">
        <p14:creationId xmlns:p14="http://schemas.microsoft.com/office/powerpoint/2010/main" val="329639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Benefits of Open-Source</a:t>
            </a:r>
            <a:endParaRPr lang="en-US" dirty="0"/>
          </a:p>
        </p:txBody>
      </p:sp>
      <p:sp>
        <p:nvSpPr>
          <p:cNvPr id="3" name="Content Placeholder 2"/>
          <p:cNvSpPr>
            <a:spLocks noGrp="1"/>
          </p:cNvSpPr>
          <p:nvPr>
            <p:ph idx="1"/>
          </p:nvPr>
        </p:nvSpPr>
        <p:spPr/>
        <p:txBody>
          <a:bodyPr>
            <a:noAutofit/>
          </a:bodyPr>
          <a:lstStyle/>
          <a:p>
            <a:r>
              <a:rPr lang="en-US" sz="2250" dirty="0" smtClean="0"/>
              <a:t>Increased software efficiency as evaluation of logic, algorithms, and design by industry professionals, researchers, and programmers will be made possible.</a:t>
            </a:r>
          </a:p>
          <a:p>
            <a:r>
              <a:rPr lang="en-US" sz="2250" dirty="0" smtClean="0"/>
              <a:t>Increased software stability and safety as countless developers will have the ability to search code for bugs and exceptions.</a:t>
            </a:r>
          </a:p>
          <a:p>
            <a:r>
              <a:rPr lang="en-US" sz="2250" dirty="0" smtClean="0"/>
              <a:t>Spurred interest in traffic signal control as software will no longer be proprietary or require large licensing fees.</a:t>
            </a:r>
          </a:p>
          <a:p>
            <a:r>
              <a:rPr lang="en-US" sz="2250" dirty="0" smtClean="0"/>
              <a:t>Ability of corporations and municipalities to alter traffic control logic to best meet a given city’s needs.</a:t>
            </a:r>
          </a:p>
          <a:p>
            <a:r>
              <a:rPr lang="en-US" sz="2250" dirty="0" smtClean="0"/>
              <a:t>Ability of government traffic engineers to perform signal re-timing.</a:t>
            </a:r>
          </a:p>
          <a:p>
            <a:r>
              <a:rPr lang="en-US" sz="2250" dirty="0" smtClean="0"/>
              <a:t>Increased competition in signal timing maintenance for localities wishing to use a third party.</a:t>
            </a:r>
            <a:endParaRPr lang="en-US" sz="2250" dirty="0"/>
          </a:p>
        </p:txBody>
      </p:sp>
      <p:sp>
        <p:nvSpPr>
          <p:cNvPr id="4" name="Slide Number Placeholder 3"/>
          <p:cNvSpPr>
            <a:spLocks noGrp="1"/>
          </p:cNvSpPr>
          <p:nvPr>
            <p:ph type="sldNum" sz="quarter" idx="12"/>
          </p:nvPr>
        </p:nvSpPr>
        <p:spPr/>
        <p:txBody>
          <a:bodyPr/>
          <a:lstStyle/>
          <a:p>
            <a:fld id="{9924AF8B-397C-4527-B8FE-A54A1BC0E612}" type="slidenum">
              <a:rPr lang="en-US" smtClean="0"/>
              <a:t>4</a:t>
            </a:fld>
            <a:endParaRPr lang="en-US"/>
          </a:p>
        </p:txBody>
      </p:sp>
    </p:spTree>
    <p:extLst>
      <p:ext uri="{BB962C8B-B14F-4D97-AF65-F5344CB8AC3E}">
        <p14:creationId xmlns:p14="http://schemas.microsoft.com/office/powerpoint/2010/main" val="2420512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Interest</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Greetings,</a:t>
            </a:r>
          </a:p>
          <a:p>
            <a:pPr marL="0" indent="0">
              <a:buNone/>
            </a:pPr>
            <a:endParaRPr lang="en-US" dirty="0" smtClean="0"/>
          </a:p>
          <a:p>
            <a:pPr marL="0" indent="0">
              <a:buNone/>
            </a:pPr>
            <a:r>
              <a:rPr lang="en-US" dirty="0" smtClean="0"/>
              <a:t>I work for a Canadian traffic monitoring company named </a:t>
            </a:r>
            <a:r>
              <a:rPr lang="en-US" dirty="0" err="1" smtClean="0"/>
              <a:t>Miovision</a:t>
            </a:r>
            <a:r>
              <a:rPr lang="en-US" dirty="0" smtClean="0"/>
              <a:t> and we are in the process of developing an new adaptive traffic control solution for a customer. The goal is to optimize traffic flow through their downtown core using embedded video analytics modules at each intersection (basically a very smart intersection sensors). At this stage of the design process, we have a good handle on the embedded system and video analytics; however, we still need a mechanism to invoke changes at the intersection level. Ideally, we would like to have our embedded video system communicate optimized phase changes directly to the traffic controller. </a:t>
            </a:r>
            <a:r>
              <a:rPr lang="en-US" b="1" dirty="0" smtClean="0"/>
              <a:t>Unfortunately, there is no clear means of communicating such information to proprietary traffic control applications. </a:t>
            </a:r>
            <a:r>
              <a:rPr lang="en-US" dirty="0" smtClean="0"/>
              <a:t>Therefore, we would like to evaluate the </a:t>
            </a:r>
            <a:r>
              <a:rPr lang="en-US" dirty="0" err="1" smtClean="0"/>
              <a:t>feasability</a:t>
            </a:r>
            <a:r>
              <a:rPr lang="en-US" dirty="0" smtClean="0"/>
              <a:t> of interfacing with SCOPE using your Java interface or possibly modifying SCOPE to accept external video sensor inputs...</a:t>
            </a:r>
          </a:p>
          <a:p>
            <a:pPr marL="0" indent="0">
              <a:buNone/>
            </a:pPr>
            <a:r>
              <a:rPr lang="en-US" dirty="0" smtClean="0"/>
              <a:t>Thank you.</a:t>
            </a:r>
          </a:p>
          <a:p>
            <a:pPr marL="0" indent="0">
              <a:buNone/>
            </a:pPr>
            <a:r>
              <a:rPr lang="en-US" dirty="0" smtClean="0"/>
              <a:t>	</a:t>
            </a:r>
            <a:r>
              <a:rPr lang="en-US" dirty="0" err="1" smtClean="0"/>
              <a:t>Miovision</a:t>
            </a:r>
            <a:r>
              <a:rPr lang="en-US" dirty="0" smtClean="0"/>
              <a:t> Technologies Incorporated</a:t>
            </a:r>
            <a:endParaRPr lang="en-US" dirty="0"/>
          </a:p>
        </p:txBody>
      </p:sp>
      <p:sp>
        <p:nvSpPr>
          <p:cNvPr id="4" name="Slide Number Placeholder 3"/>
          <p:cNvSpPr>
            <a:spLocks noGrp="1"/>
          </p:cNvSpPr>
          <p:nvPr>
            <p:ph type="sldNum" sz="quarter" idx="12"/>
          </p:nvPr>
        </p:nvSpPr>
        <p:spPr/>
        <p:txBody>
          <a:bodyPr/>
          <a:lstStyle/>
          <a:p>
            <a:fld id="{9924AF8B-397C-4527-B8FE-A54A1BC0E612}" type="slidenum">
              <a:rPr lang="en-US" smtClean="0"/>
              <a:t>5</a:t>
            </a:fld>
            <a:endParaRPr lang="en-US"/>
          </a:p>
        </p:txBody>
      </p:sp>
    </p:spTree>
    <p:extLst>
      <p:ext uri="{BB962C8B-B14F-4D97-AF65-F5344CB8AC3E}">
        <p14:creationId xmlns:p14="http://schemas.microsoft.com/office/powerpoint/2010/main" val="1881269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Safety-Critical Software</a:t>
            </a:r>
            <a:endParaRPr lang="en-US" dirty="0"/>
          </a:p>
        </p:txBody>
      </p:sp>
      <p:sp>
        <p:nvSpPr>
          <p:cNvPr id="3" name="Content Placeholder 2"/>
          <p:cNvSpPr>
            <a:spLocks noGrp="1"/>
          </p:cNvSpPr>
          <p:nvPr>
            <p:ph idx="1"/>
          </p:nvPr>
        </p:nvSpPr>
        <p:spPr/>
        <p:txBody>
          <a:bodyPr/>
          <a:lstStyle/>
          <a:p>
            <a:r>
              <a:rPr lang="en-US" dirty="0" smtClean="0"/>
              <a:t>Examples</a:t>
            </a:r>
          </a:p>
          <a:p>
            <a:pPr lvl="1"/>
            <a:r>
              <a:rPr lang="en-US" dirty="0"/>
              <a:t>M</a:t>
            </a:r>
            <a:r>
              <a:rPr lang="en-US" dirty="0" smtClean="0"/>
              <a:t>edical Devices</a:t>
            </a:r>
          </a:p>
          <a:p>
            <a:pPr lvl="1"/>
            <a:r>
              <a:rPr lang="en-US" dirty="0"/>
              <a:t>A</a:t>
            </a:r>
            <a:r>
              <a:rPr lang="en-US" dirty="0" smtClean="0"/>
              <a:t>ircraft Flight </a:t>
            </a:r>
            <a:r>
              <a:rPr lang="en-US" dirty="0"/>
              <a:t>C</a:t>
            </a:r>
            <a:r>
              <a:rPr lang="en-US" dirty="0" smtClean="0"/>
              <a:t>ontrol</a:t>
            </a:r>
          </a:p>
          <a:p>
            <a:pPr lvl="1"/>
            <a:r>
              <a:rPr lang="en-US" dirty="0" smtClean="0"/>
              <a:t>Weapons</a:t>
            </a:r>
          </a:p>
          <a:p>
            <a:pPr lvl="1"/>
            <a:r>
              <a:rPr lang="en-US" dirty="0" smtClean="0"/>
              <a:t>Nuclear </a:t>
            </a:r>
            <a:r>
              <a:rPr lang="en-US" dirty="0"/>
              <a:t>R</a:t>
            </a:r>
            <a:r>
              <a:rPr lang="en-US" dirty="0" smtClean="0"/>
              <a:t>eactors</a:t>
            </a:r>
          </a:p>
          <a:p>
            <a:r>
              <a:rPr lang="en-US" dirty="0"/>
              <a:t>F</a:t>
            </a:r>
            <a:r>
              <a:rPr lang="en-US" dirty="0" smtClean="0"/>
              <a:t>ailure would most likely directly lead to the loss of human life.</a:t>
            </a:r>
            <a:endParaRPr lang="en-US" dirty="0"/>
          </a:p>
        </p:txBody>
      </p:sp>
      <p:sp>
        <p:nvSpPr>
          <p:cNvPr id="4" name="Slide Number Placeholder 3"/>
          <p:cNvSpPr>
            <a:spLocks noGrp="1"/>
          </p:cNvSpPr>
          <p:nvPr>
            <p:ph type="sldNum" sz="quarter" idx="12"/>
          </p:nvPr>
        </p:nvSpPr>
        <p:spPr/>
        <p:txBody>
          <a:bodyPr/>
          <a:lstStyle/>
          <a:p>
            <a:fld id="{9924AF8B-397C-4527-B8FE-A54A1BC0E612}" type="slidenum">
              <a:rPr lang="en-US" smtClean="0"/>
              <a:t>6</a:t>
            </a:fld>
            <a:endParaRPr lang="en-US"/>
          </a:p>
        </p:txBody>
      </p:sp>
    </p:spTree>
    <p:extLst>
      <p:ext uri="{BB962C8B-B14F-4D97-AF65-F5344CB8AC3E}">
        <p14:creationId xmlns:p14="http://schemas.microsoft.com/office/powerpoint/2010/main" val="681963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r>
              <a:rPr lang="en-US" sz="4800" dirty="0" smtClean="0"/>
              <a:t>Safety-Critical Software </a:t>
            </a:r>
            <a:r>
              <a:rPr lang="en-US" sz="4800" dirty="0"/>
              <a:t>Methods </a:t>
            </a:r>
          </a:p>
        </p:txBody>
      </p:sp>
      <p:sp>
        <p:nvSpPr>
          <p:cNvPr id="3" name="Content Placeholder 2"/>
          <p:cNvSpPr>
            <a:spLocks noGrp="1"/>
          </p:cNvSpPr>
          <p:nvPr>
            <p:ph idx="1"/>
          </p:nvPr>
        </p:nvSpPr>
        <p:spPr/>
        <p:txBody>
          <a:bodyPr/>
          <a:lstStyle/>
          <a:p>
            <a:r>
              <a:rPr lang="en-US" dirty="0" smtClean="0"/>
              <a:t>N-Version Programming</a:t>
            </a:r>
          </a:p>
          <a:p>
            <a:r>
              <a:rPr lang="en-US" dirty="0" smtClean="0"/>
              <a:t>Recovery Block</a:t>
            </a:r>
          </a:p>
          <a:p>
            <a:r>
              <a:rPr lang="en-US" dirty="0" smtClean="0"/>
              <a:t>Consensus Recovery Block</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429000"/>
            <a:ext cx="7224713" cy="3092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9924AF8B-397C-4527-B8FE-A54A1BC0E612}" type="slidenum">
              <a:rPr lang="en-US" smtClean="0"/>
              <a:t>7</a:t>
            </a:fld>
            <a:endParaRPr lang="en-US"/>
          </a:p>
        </p:txBody>
      </p:sp>
    </p:spTree>
    <p:extLst>
      <p:ext uri="{BB962C8B-B14F-4D97-AF65-F5344CB8AC3E}">
        <p14:creationId xmlns:p14="http://schemas.microsoft.com/office/powerpoint/2010/main" val="1124155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N-version Programming Steps</a:t>
            </a:r>
            <a:endParaRPr lang="en-US" dirty="0"/>
          </a:p>
        </p:txBody>
      </p:sp>
      <p:sp>
        <p:nvSpPr>
          <p:cNvPr id="3" name="Content Placeholder 2"/>
          <p:cNvSpPr>
            <a:spLocks noGrp="1"/>
          </p:cNvSpPr>
          <p:nvPr>
            <p:ph idx="1"/>
          </p:nvPr>
        </p:nvSpPr>
        <p:spPr/>
        <p:txBody>
          <a:bodyPr>
            <a:normAutofit fontScale="92500"/>
          </a:bodyPr>
          <a:lstStyle/>
          <a:p>
            <a:r>
              <a:rPr lang="en-US" dirty="0" smtClean="0"/>
              <a:t>1. The function to be implemented by an N-version software unit;</a:t>
            </a:r>
          </a:p>
          <a:p>
            <a:r>
              <a:rPr lang="en-US" dirty="0" smtClean="0"/>
              <a:t>2. Data formats for the special mechanisms: comparison vectors (“c-vectors"), comparison status indicators (“</a:t>
            </a:r>
            <a:r>
              <a:rPr lang="en-US" dirty="0" err="1" smtClean="0"/>
              <a:t>cs</a:t>
            </a:r>
            <a:r>
              <a:rPr lang="en-US" dirty="0" smtClean="0"/>
              <a:t>-indicators"), and synchronization mechanisms;</a:t>
            </a:r>
          </a:p>
          <a:p>
            <a:r>
              <a:rPr lang="en-US" dirty="0" smtClean="0"/>
              <a:t>3. The cross-check points (“cc-points") for c-vector generation;</a:t>
            </a:r>
          </a:p>
          <a:p>
            <a:r>
              <a:rPr lang="en-US" dirty="0" smtClean="0"/>
              <a:t>4. The comparison (matching or voting) algorithm; and</a:t>
            </a:r>
          </a:p>
          <a:p>
            <a:r>
              <a:rPr lang="en-US" dirty="0" smtClean="0"/>
              <a:t>5. The response to the possible outcomes of matching or voting</a:t>
            </a:r>
            <a:endParaRPr lang="en-US" dirty="0"/>
          </a:p>
        </p:txBody>
      </p:sp>
      <p:sp>
        <p:nvSpPr>
          <p:cNvPr id="4" name="Slide Number Placeholder 3"/>
          <p:cNvSpPr>
            <a:spLocks noGrp="1"/>
          </p:cNvSpPr>
          <p:nvPr>
            <p:ph type="sldNum" sz="quarter" idx="12"/>
          </p:nvPr>
        </p:nvSpPr>
        <p:spPr/>
        <p:txBody>
          <a:bodyPr/>
          <a:lstStyle/>
          <a:p>
            <a:fld id="{9924AF8B-397C-4527-B8FE-A54A1BC0E612}" type="slidenum">
              <a:rPr lang="en-US" smtClean="0"/>
              <a:t>8</a:t>
            </a:fld>
            <a:endParaRPr lang="en-US"/>
          </a:p>
        </p:txBody>
      </p:sp>
    </p:spTree>
    <p:extLst>
      <p:ext uri="{BB962C8B-B14F-4D97-AF65-F5344CB8AC3E}">
        <p14:creationId xmlns:p14="http://schemas.microsoft.com/office/powerpoint/2010/main" val="905629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Recovery/Consensus Block</a:t>
            </a:r>
            <a:endParaRPr lang="en-US" dirty="0"/>
          </a:p>
        </p:txBody>
      </p:sp>
      <p:sp>
        <p:nvSpPr>
          <p:cNvPr id="3" name="Content Placeholder 2"/>
          <p:cNvSpPr>
            <a:spLocks noGrp="1"/>
          </p:cNvSpPr>
          <p:nvPr>
            <p:ph idx="1"/>
          </p:nvPr>
        </p:nvSpPr>
        <p:spPr/>
        <p:txBody>
          <a:bodyPr/>
          <a:lstStyle/>
          <a:p>
            <a:r>
              <a:rPr lang="en-US" dirty="0" smtClean="0"/>
              <a:t>Combines N-Version Programming and Recovery Blocks</a:t>
            </a:r>
          </a:p>
          <a:p>
            <a:r>
              <a:rPr lang="en-US" dirty="0" smtClean="0"/>
              <a:t>N-Version Program &amp; Consensus Blocks not useful if multiple outputs are valid</a:t>
            </a:r>
          </a:p>
          <a:p>
            <a:r>
              <a:rPr lang="en-US" dirty="0" smtClean="0"/>
              <a:t>Recovery Blocks makes use of an algorithm for acceptance test</a:t>
            </a:r>
            <a:endParaRPr lang="en-US" dirty="0"/>
          </a:p>
        </p:txBody>
      </p:sp>
      <p:sp>
        <p:nvSpPr>
          <p:cNvPr id="4" name="Slide Number Placeholder 3"/>
          <p:cNvSpPr>
            <a:spLocks noGrp="1"/>
          </p:cNvSpPr>
          <p:nvPr>
            <p:ph type="sldNum" sz="quarter" idx="12"/>
          </p:nvPr>
        </p:nvSpPr>
        <p:spPr/>
        <p:txBody>
          <a:bodyPr/>
          <a:lstStyle/>
          <a:p>
            <a:fld id="{9924AF8B-397C-4527-B8FE-A54A1BC0E612}" type="slidenum">
              <a:rPr lang="en-US" smtClean="0"/>
              <a:t>9</a:t>
            </a:fld>
            <a:endParaRPr lang="en-US"/>
          </a:p>
        </p:txBody>
      </p:sp>
    </p:spTree>
    <p:extLst>
      <p:ext uri="{BB962C8B-B14F-4D97-AF65-F5344CB8AC3E}">
        <p14:creationId xmlns:p14="http://schemas.microsoft.com/office/powerpoint/2010/main" val="40023543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361</TotalTime>
  <Words>1462</Words>
  <Application>Microsoft Office PowerPoint</Application>
  <PresentationFormat>On-screen Show (4:3)</PresentationFormat>
  <Paragraphs>149</Paragraphs>
  <Slides>20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Flow</vt:lpstr>
      <vt:lpstr>Bitmap Image</vt:lpstr>
      <vt:lpstr>Real-Time Signal Transition Software for Advanced Traffic Controller</vt:lpstr>
      <vt:lpstr>Overview</vt:lpstr>
      <vt:lpstr>Disadvantages of Current Approach</vt:lpstr>
      <vt:lpstr>Benefits of Open-Source</vt:lpstr>
      <vt:lpstr>Industry Interest</vt:lpstr>
      <vt:lpstr>Safety-Critical Software</vt:lpstr>
      <vt:lpstr>Safety-Critical Software Methods </vt:lpstr>
      <vt:lpstr>N-version Programming Steps</vt:lpstr>
      <vt:lpstr>Recovery/Consensus Block</vt:lpstr>
      <vt:lpstr>Comparison of Existing Software</vt:lpstr>
      <vt:lpstr>Comparision of Existing Software</vt:lpstr>
      <vt:lpstr>Modes of Operation</vt:lpstr>
      <vt:lpstr>Modes of Operation</vt:lpstr>
      <vt:lpstr>Modes of Operation</vt:lpstr>
      <vt:lpstr>Software Description</vt:lpstr>
      <vt:lpstr>System Architecture</vt:lpstr>
      <vt:lpstr>Objectives of SCOPE</vt:lpstr>
      <vt:lpstr>TEXAS Model</vt:lpstr>
      <vt:lpstr>Testing</vt:lpstr>
      <vt:lpstr>Demo</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dc:creator>
  <cp:lastModifiedBy>justin</cp:lastModifiedBy>
  <cp:revision>18</cp:revision>
  <dcterms:created xsi:type="dcterms:W3CDTF">2011-10-07T03:15:15Z</dcterms:created>
  <dcterms:modified xsi:type="dcterms:W3CDTF">2011-10-19T01:03:50Z</dcterms:modified>
</cp:coreProperties>
</file>